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1" r:id="rId4"/>
    <p:sldId id="260" r:id="rId5"/>
    <p:sldId id="269" r:id="rId6"/>
    <p:sldId id="258" r:id="rId7"/>
    <p:sldId id="259" r:id="rId8"/>
    <p:sldId id="265" r:id="rId9"/>
    <p:sldId id="263" r:id="rId10"/>
    <p:sldId id="268" r:id="rId11"/>
    <p:sldId id="264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44" userDrawn="1">
          <p15:clr>
            <a:srgbClr val="A4A3A4"/>
          </p15:clr>
        </p15:guide>
        <p15:guide id="2" pos="32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7"/>
    <p:restoredTop sz="94598"/>
  </p:normalViewPr>
  <p:slideViewPr>
    <p:cSldViewPr snapToGrid="0" snapToObjects="1">
      <p:cViewPr varScale="1">
        <p:scale>
          <a:sx n="115" d="100"/>
          <a:sy n="115" d="100"/>
        </p:scale>
        <p:origin x="600" y="200"/>
      </p:cViewPr>
      <p:guideLst>
        <p:guide orient="horz" pos="744"/>
        <p:guide pos="32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7E5BB-142D-4713-BEC2-668F3D9BE965}" type="doc">
      <dgm:prSet loTypeId="urn:microsoft.com/office/officeart/2005/8/layout/hierarchy1" loCatId="hierarchy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AFFC854-3B3E-4B74-AB00-9E86D78DB176}">
      <dgm:prSet/>
      <dgm:spPr/>
      <dgm:t>
        <a:bodyPr/>
        <a:lstStyle/>
        <a:p>
          <a:r>
            <a:rPr lang="en-US" dirty="0"/>
            <a:t>Naïve Bayes</a:t>
          </a:r>
        </a:p>
      </dgm:t>
    </dgm:pt>
    <dgm:pt modelId="{1A1DF21F-BCC5-4D52-B58B-7975F339034C}" type="parTrans" cxnId="{0253CD41-5B5E-47EE-837E-6ADC295FD045}">
      <dgm:prSet/>
      <dgm:spPr/>
      <dgm:t>
        <a:bodyPr/>
        <a:lstStyle/>
        <a:p>
          <a:endParaRPr lang="en-US"/>
        </a:p>
      </dgm:t>
    </dgm:pt>
    <dgm:pt modelId="{DE9ED108-7BF7-49CA-9C77-5A6E4A762BB3}" type="sibTrans" cxnId="{0253CD41-5B5E-47EE-837E-6ADC295FD045}">
      <dgm:prSet/>
      <dgm:spPr/>
      <dgm:t>
        <a:bodyPr/>
        <a:lstStyle/>
        <a:p>
          <a:endParaRPr lang="en-US"/>
        </a:p>
      </dgm:t>
    </dgm:pt>
    <dgm:pt modelId="{A9945990-9C20-489F-9F86-B0626527B863}">
      <dgm:prSet/>
      <dgm:spPr/>
      <dgm:t>
        <a:bodyPr/>
        <a:lstStyle/>
        <a:p>
          <a:r>
            <a:rPr lang="en-US" dirty="0"/>
            <a:t>Random Forest</a:t>
          </a:r>
        </a:p>
      </dgm:t>
    </dgm:pt>
    <dgm:pt modelId="{6DF0A3C1-51B4-484B-AD4A-147031E29490}" type="parTrans" cxnId="{0CE838CD-B3E8-43D4-9BBE-EEF3558D8363}">
      <dgm:prSet/>
      <dgm:spPr/>
      <dgm:t>
        <a:bodyPr/>
        <a:lstStyle/>
        <a:p>
          <a:endParaRPr lang="en-US"/>
        </a:p>
      </dgm:t>
    </dgm:pt>
    <dgm:pt modelId="{A69D588F-824A-47CC-9523-945DCAB8A00D}" type="sibTrans" cxnId="{0CE838CD-B3E8-43D4-9BBE-EEF3558D8363}">
      <dgm:prSet/>
      <dgm:spPr/>
      <dgm:t>
        <a:bodyPr/>
        <a:lstStyle/>
        <a:p>
          <a:endParaRPr lang="en-US"/>
        </a:p>
      </dgm:t>
    </dgm:pt>
    <dgm:pt modelId="{FA95EC62-8EFE-9347-B987-EF312F320747}" type="pres">
      <dgm:prSet presAssocID="{6E27E5BB-142D-4713-BEC2-668F3D9BE96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AB24023-DEF0-5047-B83E-9F4F82899B58}" type="pres">
      <dgm:prSet presAssocID="{BAFFC854-3B3E-4B74-AB00-9E86D78DB176}" presName="hierRoot1" presStyleCnt="0"/>
      <dgm:spPr/>
    </dgm:pt>
    <dgm:pt modelId="{D08A8DC5-0788-F24A-AEBA-C78EDB5E8EEE}" type="pres">
      <dgm:prSet presAssocID="{BAFFC854-3B3E-4B74-AB00-9E86D78DB176}" presName="composite" presStyleCnt="0"/>
      <dgm:spPr/>
    </dgm:pt>
    <dgm:pt modelId="{3BCF0F3F-125D-3A43-8DA9-1C97E118800F}" type="pres">
      <dgm:prSet presAssocID="{BAFFC854-3B3E-4B74-AB00-9E86D78DB176}" presName="background" presStyleLbl="node0" presStyleIdx="0" presStyleCnt="2"/>
      <dgm:spPr/>
    </dgm:pt>
    <dgm:pt modelId="{AA56155B-E455-254A-A86E-24FAEEEFCAEF}" type="pres">
      <dgm:prSet presAssocID="{BAFFC854-3B3E-4B74-AB00-9E86D78DB176}" presName="text" presStyleLbl="fgAcc0" presStyleIdx="0" presStyleCnt="2">
        <dgm:presLayoutVars>
          <dgm:chPref val="3"/>
        </dgm:presLayoutVars>
      </dgm:prSet>
      <dgm:spPr/>
    </dgm:pt>
    <dgm:pt modelId="{15F7614B-CE69-F94B-983C-B691BAFAF64F}" type="pres">
      <dgm:prSet presAssocID="{BAFFC854-3B3E-4B74-AB00-9E86D78DB176}" presName="hierChild2" presStyleCnt="0"/>
      <dgm:spPr/>
    </dgm:pt>
    <dgm:pt modelId="{7D340BAA-F08C-BE4C-8519-30B327AE4D00}" type="pres">
      <dgm:prSet presAssocID="{A9945990-9C20-489F-9F86-B0626527B863}" presName="hierRoot1" presStyleCnt="0"/>
      <dgm:spPr/>
    </dgm:pt>
    <dgm:pt modelId="{5ABDDD86-D486-FC46-B1F6-257876D2D2C4}" type="pres">
      <dgm:prSet presAssocID="{A9945990-9C20-489F-9F86-B0626527B863}" presName="composite" presStyleCnt="0"/>
      <dgm:spPr/>
    </dgm:pt>
    <dgm:pt modelId="{C646D837-A322-CD47-ACE8-058CD25431A1}" type="pres">
      <dgm:prSet presAssocID="{A9945990-9C20-489F-9F86-B0626527B863}" presName="background" presStyleLbl="node0" presStyleIdx="1" presStyleCnt="2"/>
      <dgm:spPr/>
    </dgm:pt>
    <dgm:pt modelId="{4731253D-EA89-0F44-921B-A8CFC217E7A5}" type="pres">
      <dgm:prSet presAssocID="{A9945990-9C20-489F-9F86-B0626527B863}" presName="text" presStyleLbl="fgAcc0" presStyleIdx="1" presStyleCnt="2">
        <dgm:presLayoutVars>
          <dgm:chPref val="3"/>
        </dgm:presLayoutVars>
      </dgm:prSet>
      <dgm:spPr/>
    </dgm:pt>
    <dgm:pt modelId="{799D3439-A105-204B-9CDB-5C2C74F5EA18}" type="pres">
      <dgm:prSet presAssocID="{A9945990-9C20-489F-9F86-B0626527B863}" presName="hierChild2" presStyleCnt="0"/>
      <dgm:spPr/>
    </dgm:pt>
  </dgm:ptLst>
  <dgm:cxnLst>
    <dgm:cxn modelId="{842E1220-0AD4-1F4F-8005-B4A0F8ADBC5D}" type="presOf" srcId="{BAFFC854-3B3E-4B74-AB00-9E86D78DB176}" destId="{AA56155B-E455-254A-A86E-24FAEEEFCAEF}" srcOrd="0" destOrd="0" presId="urn:microsoft.com/office/officeart/2005/8/layout/hierarchy1"/>
    <dgm:cxn modelId="{0253CD41-5B5E-47EE-837E-6ADC295FD045}" srcId="{6E27E5BB-142D-4713-BEC2-668F3D9BE965}" destId="{BAFFC854-3B3E-4B74-AB00-9E86D78DB176}" srcOrd="0" destOrd="0" parTransId="{1A1DF21F-BCC5-4D52-B58B-7975F339034C}" sibTransId="{DE9ED108-7BF7-49CA-9C77-5A6E4A762BB3}"/>
    <dgm:cxn modelId="{9F6D6763-BE68-CB42-8B23-9B562C4310E7}" type="presOf" srcId="{A9945990-9C20-489F-9F86-B0626527B863}" destId="{4731253D-EA89-0F44-921B-A8CFC217E7A5}" srcOrd="0" destOrd="0" presId="urn:microsoft.com/office/officeart/2005/8/layout/hierarchy1"/>
    <dgm:cxn modelId="{0AF35386-EBE2-6248-8748-0DE18501F691}" type="presOf" srcId="{6E27E5BB-142D-4713-BEC2-668F3D9BE965}" destId="{FA95EC62-8EFE-9347-B987-EF312F320747}" srcOrd="0" destOrd="0" presId="urn:microsoft.com/office/officeart/2005/8/layout/hierarchy1"/>
    <dgm:cxn modelId="{0CE838CD-B3E8-43D4-9BBE-EEF3558D8363}" srcId="{6E27E5BB-142D-4713-BEC2-668F3D9BE965}" destId="{A9945990-9C20-489F-9F86-B0626527B863}" srcOrd="1" destOrd="0" parTransId="{6DF0A3C1-51B4-484B-AD4A-147031E29490}" sibTransId="{A69D588F-824A-47CC-9523-945DCAB8A00D}"/>
    <dgm:cxn modelId="{6FF3B684-FFAE-BC4D-9029-28571B61C3E3}" type="presParOf" srcId="{FA95EC62-8EFE-9347-B987-EF312F320747}" destId="{CAB24023-DEF0-5047-B83E-9F4F82899B58}" srcOrd="0" destOrd="0" presId="urn:microsoft.com/office/officeart/2005/8/layout/hierarchy1"/>
    <dgm:cxn modelId="{9A83D834-E055-0941-8A55-47436414A881}" type="presParOf" srcId="{CAB24023-DEF0-5047-B83E-9F4F82899B58}" destId="{D08A8DC5-0788-F24A-AEBA-C78EDB5E8EEE}" srcOrd="0" destOrd="0" presId="urn:microsoft.com/office/officeart/2005/8/layout/hierarchy1"/>
    <dgm:cxn modelId="{0DDF3B8F-C674-4548-89A1-C8B83DAA89AE}" type="presParOf" srcId="{D08A8DC5-0788-F24A-AEBA-C78EDB5E8EEE}" destId="{3BCF0F3F-125D-3A43-8DA9-1C97E118800F}" srcOrd="0" destOrd="0" presId="urn:microsoft.com/office/officeart/2005/8/layout/hierarchy1"/>
    <dgm:cxn modelId="{F0805269-3372-3640-8A31-C32FF48905F9}" type="presParOf" srcId="{D08A8DC5-0788-F24A-AEBA-C78EDB5E8EEE}" destId="{AA56155B-E455-254A-A86E-24FAEEEFCAEF}" srcOrd="1" destOrd="0" presId="urn:microsoft.com/office/officeart/2005/8/layout/hierarchy1"/>
    <dgm:cxn modelId="{E50DC9D0-1F60-7345-BD08-AE8837B838CC}" type="presParOf" srcId="{CAB24023-DEF0-5047-B83E-9F4F82899B58}" destId="{15F7614B-CE69-F94B-983C-B691BAFAF64F}" srcOrd="1" destOrd="0" presId="urn:microsoft.com/office/officeart/2005/8/layout/hierarchy1"/>
    <dgm:cxn modelId="{C88580E0-239F-1648-84CF-392AE9CCD062}" type="presParOf" srcId="{FA95EC62-8EFE-9347-B987-EF312F320747}" destId="{7D340BAA-F08C-BE4C-8519-30B327AE4D00}" srcOrd="1" destOrd="0" presId="urn:microsoft.com/office/officeart/2005/8/layout/hierarchy1"/>
    <dgm:cxn modelId="{96CBCF01-7B7F-9342-A8E1-292A6E8820D3}" type="presParOf" srcId="{7D340BAA-F08C-BE4C-8519-30B327AE4D00}" destId="{5ABDDD86-D486-FC46-B1F6-257876D2D2C4}" srcOrd="0" destOrd="0" presId="urn:microsoft.com/office/officeart/2005/8/layout/hierarchy1"/>
    <dgm:cxn modelId="{A3E56322-9787-5A49-8BEC-477972AA5FCA}" type="presParOf" srcId="{5ABDDD86-D486-FC46-B1F6-257876D2D2C4}" destId="{C646D837-A322-CD47-ACE8-058CD25431A1}" srcOrd="0" destOrd="0" presId="urn:microsoft.com/office/officeart/2005/8/layout/hierarchy1"/>
    <dgm:cxn modelId="{3F54E2AE-0011-A344-8829-4DFF439177D4}" type="presParOf" srcId="{5ABDDD86-D486-FC46-B1F6-257876D2D2C4}" destId="{4731253D-EA89-0F44-921B-A8CFC217E7A5}" srcOrd="1" destOrd="0" presId="urn:microsoft.com/office/officeart/2005/8/layout/hierarchy1"/>
    <dgm:cxn modelId="{783BFD49-393C-1A44-B5C9-2FAD6185CF53}" type="presParOf" srcId="{7D340BAA-F08C-BE4C-8519-30B327AE4D00}" destId="{799D3439-A105-204B-9CDB-5C2C74F5EA1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0F3F-125D-3A43-8DA9-1C97E118800F}">
      <dsp:nvSpPr>
        <dsp:cNvPr id="0" name=""/>
        <dsp:cNvSpPr/>
      </dsp:nvSpPr>
      <dsp:spPr>
        <a:xfrm>
          <a:off x="130938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56155B-E455-254A-A86E-24FAEEEFCAEF}">
      <dsp:nvSpPr>
        <dsp:cNvPr id="0" name=""/>
        <dsp:cNvSpPr/>
      </dsp:nvSpPr>
      <dsp:spPr>
        <a:xfrm>
          <a:off x="600342" y="447327"/>
          <a:ext cx="4224635" cy="26826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Naïve Bayes</a:t>
          </a:r>
        </a:p>
      </dsp:txBody>
      <dsp:txXfrm>
        <a:off x="678914" y="525899"/>
        <a:ext cx="4067491" cy="2525499"/>
      </dsp:txXfrm>
    </dsp:sp>
    <dsp:sp modelId="{C646D837-A322-CD47-ACE8-058CD25431A1}">
      <dsp:nvSpPr>
        <dsp:cNvPr id="0" name=""/>
        <dsp:cNvSpPr/>
      </dsp:nvSpPr>
      <dsp:spPr>
        <a:xfrm>
          <a:off x="5294381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31253D-EA89-0F44-921B-A8CFC217E7A5}">
      <dsp:nvSpPr>
        <dsp:cNvPr id="0" name=""/>
        <dsp:cNvSpPr/>
      </dsp:nvSpPr>
      <dsp:spPr>
        <a:xfrm>
          <a:off x="5763785" y="447327"/>
          <a:ext cx="4224635" cy="26826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Random Forest</a:t>
          </a:r>
        </a:p>
      </dsp:txBody>
      <dsp:txXfrm>
        <a:off x="5842357" y="525899"/>
        <a:ext cx="4067491" cy="2525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4.png>
</file>

<file path=ppt/media/image15.png>
</file>

<file path=ppt/media/image17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1F75ED-F3AB-B844-80D6-517218326EA2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1BCCB-EB45-B54F-97D1-301028D819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8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4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8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561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51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92C60-CC15-0E40-824D-FB59C2FBC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B1692-2840-0446-A40D-0EDC6F2B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B64BF-6011-804E-8E78-8CF60519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FFF51-49F8-984F-A897-F617B39C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566D2-E24C-2E47-B396-1D34B4AC2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47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33AB-7FC2-CD4B-85D8-93E3C73A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0ED82-B489-D642-A2A0-E306E5B51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83708-8E77-024B-A682-375F7FC44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521F1-99C6-4649-BC43-7B57E86DB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F634E-2AB0-C843-B877-A9B1AAF6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5E75C-2DF3-FF44-B068-9B94F7FEE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A059A-4247-3C4B-BC85-9BCF4FB82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B60A7-05EB-914A-83AB-79AC0681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D843E-389F-DB42-BE8B-F82FDFAC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7BD4-A658-504A-8B37-70D41B6D7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92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16C4-A179-C449-98B4-CB6E435C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F293-2A01-0D4C-BA3C-F072A20B6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33F88-9ECC-2647-AED5-5EDD87C4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CFAC-16FE-154E-A425-E0715266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11DA1-0BE0-A649-9E92-A59996DF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3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9118-ADE3-EC4F-A93A-BB7006D1E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53388-B28D-0C44-B3AE-268A9130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91A83-F785-D54F-91EF-55824B9F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341A5-B4DC-7F41-898A-241D17E7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8DC2-646C-5743-9EA3-61200968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7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B001-0735-A64A-AF20-F288C59F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2A1C0-DB05-934F-810F-1008E5EAA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B3557-8ACE-9F4C-AD79-9B5A6E96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D5065-7F36-814C-B2F1-DB8924EF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1B290-4505-914E-BA4A-DDDF53BA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6BB25-F482-8144-9EAA-9E3396A3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7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FB23-0661-C345-BBA2-E59898F0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44A8-9553-8C47-8DC7-7B31E5BD8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80E4D-68EB-9F44-AF2F-AB40BE952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99057-D619-0844-A004-FA684DB4D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C62E5F-0593-5048-82AA-62053FE67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942948-D059-E74D-8BFC-00AC6EA1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A3A3-DB98-5549-B359-05D38FF7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E6A8A-F117-434D-8830-66E28F05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717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1F44-E055-1049-AF3C-C4BAE324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C2237-8CD2-DC4A-8FE6-395F6104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DBC4DC-16C6-BF46-AE59-971E887E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C2CED-E03B-DF43-8C98-D925F574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1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7BEEF-6504-AC47-A933-EDF286EB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BA0D-DC3E-194D-BCA8-498794B2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248E7-7AD8-BC42-964C-2F899F98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96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7732-B88C-6C43-9FC2-0B957B1A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287-4166-DD48-8FC6-1EF6AB339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C6A1B-121A-D645-B202-4FDE3CAFA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619BD-4515-144A-94AC-EC1AB5B0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5FC8B-FA0A-7D43-968B-15639C90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1D9DE-02FE-4148-A38A-09F2AC83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531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C83-3302-DA45-BF33-3635B9E24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825DD-757F-F14E-B34F-407E55A8D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56114-F767-5E4A-8113-87D82A412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72D8-44A7-194E-9097-CED4620D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1195B-FFCA-284E-8CD5-6DF9A113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2B73C-38C4-4445-8282-281C5013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59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28636-DC04-B346-AD27-730C683E0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9F8E-9813-3049-BEAB-DF76E2A7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6F3B-C594-8944-80D1-1BE2453A2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B6E56-D99E-224F-B0A4-3A53E663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FC4C-1FEC-3342-8F22-556811B43B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8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CB6DD-CBBF-2142-9CEF-450310999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2" y="2683763"/>
            <a:ext cx="6739136" cy="1102591"/>
          </a:xfrm>
        </p:spPr>
        <p:txBody>
          <a:bodyPr anchor="b"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</a:rPr>
              <a:t>VeCan or VeCan’t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D119-87E5-FC4F-AE85-98DAA6259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5278" y="3786354"/>
            <a:ext cx="7641444" cy="682079"/>
          </a:xfrm>
        </p:spPr>
        <p:txBody>
          <a:bodyPr>
            <a:noAutofit/>
          </a:bodyPr>
          <a:lstStyle/>
          <a:p>
            <a:r>
              <a:rPr lang="en-US" sz="2800" b="1" i="1" dirty="0">
                <a:solidFill>
                  <a:srgbClr val="FFFFFF"/>
                </a:solidFill>
              </a:rPr>
              <a:t>Finding Vegan/Vegetarian Friendly Restaurants</a:t>
            </a:r>
          </a:p>
          <a:p>
            <a:endParaRPr lang="en-US" b="1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FFFFFF"/>
                </a:solidFill>
              </a:rPr>
              <a:t>Nabor Reyna</a:t>
            </a:r>
          </a:p>
        </p:txBody>
      </p:sp>
    </p:spTree>
    <p:extLst>
      <p:ext uri="{BB962C8B-B14F-4D97-AF65-F5344CB8AC3E}">
        <p14:creationId xmlns:p14="http://schemas.microsoft.com/office/powerpoint/2010/main" val="1935268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B70687-DB53-B941-88EA-9FA994C326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4"/>
          <a:stretch/>
        </p:blipFill>
        <p:spPr>
          <a:xfrm>
            <a:off x="25793" y="232130"/>
            <a:ext cx="12166207" cy="2509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2F6E4-FD1B-B24C-904F-EFF94A39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630" y="935775"/>
            <a:ext cx="4328532" cy="96860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False Negatives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BEB1D03-8769-8346-AF60-4738AC07D779}"/>
              </a:ext>
            </a:extLst>
          </p:cNvPr>
          <p:cNvSpPr txBox="1">
            <a:spLocks/>
          </p:cNvSpPr>
          <p:nvPr/>
        </p:nvSpPr>
        <p:spPr>
          <a:xfrm>
            <a:off x="587026" y="3230749"/>
            <a:ext cx="5359969" cy="3211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Reviews tagged as 'Veggie Friendly’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0000"/>
                </a:solidFill>
              </a:rPr>
              <a:t>but NOT PREDICTED that they are.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/>
              <a:t>Low predictive capability:</a:t>
            </a:r>
          </a:p>
          <a:p>
            <a:pPr lvl="1"/>
            <a:r>
              <a:rPr lang="en-US" dirty="0"/>
              <a:t>Possibly because reviews here don't speak about the Veggie Friendly food, but more so about the establishment.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C8AE24-0B60-8C4D-BCE7-FB60B42C1B7F}"/>
              </a:ext>
            </a:extLst>
          </p:cNvPr>
          <p:cNvSpPr txBox="1">
            <a:spLocks/>
          </p:cNvSpPr>
          <p:nvPr/>
        </p:nvSpPr>
        <p:spPr>
          <a:xfrm>
            <a:off x="6019800" y="3230748"/>
            <a:ext cx="5359969" cy="2851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Sports lovers... this is your place to be! Not the usual Vegas crazy place but pretty for Sunday football! … </a:t>
            </a:r>
            <a:endParaRPr lang="en-US" sz="1600" dirty="0">
              <a:solidFill>
                <a:srgbClr val="000000"/>
              </a:solidFill>
            </a:endParaRPr>
          </a:p>
          <a:p>
            <a:r>
              <a:rPr lang="en-US" sz="1600" dirty="0"/>
              <a:t>Hip joint, full of cool kids and good beers, I wouldn't recommend to anyone who wants a quiet drink or a chill setting for a square - but if you're young and wearing plaid with an appreciation for canned American pilsner, then right on. </a:t>
            </a:r>
          </a:p>
          <a:p>
            <a:r>
              <a:rPr lang="en-US" sz="1600" dirty="0"/>
              <a:t>Enjoyed the burger very much. Chicken nuggets were GREASY and their drive thru was frustrating. Bad intercom. A little overpriced, but convenient for the meatless hunger. I'll give 'em another try. </a:t>
            </a:r>
          </a:p>
          <a:p>
            <a:pPr marL="0" indent="0">
              <a:buNone/>
            </a:pPr>
            <a:br>
              <a:rPr lang="en-US" sz="1600" dirty="0"/>
            </a:br>
            <a:endParaRPr lang="en-US" sz="1600" dirty="0"/>
          </a:p>
          <a:p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488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1014762"/>
            <a:ext cx="4977976" cy="818499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Future Directions</a:t>
            </a:r>
          </a:p>
        </p:txBody>
      </p:sp>
      <p:sp>
        <p:nvSpPr>
          <p:cNvPr id="47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0" name="Graphic 39" descr="Map compass">
            <a:extLst>
              <a:ext uri="{FF2B5EF4-FFF2-40B4-BE49-F238E27FC236}">
                <a16:creationId xmlns:a16="http://schemas.microsoft.com/office/drawing/2014/main" id="{42BAB2F0-6B9A-492C-AFFA-1D3300E43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5129" y="2196561"/>
            <a:ext cx="4977578" cy="300101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Pivot my challenge: </a:t>
            </a:r>
          </a:p>
          <a:p>
            <a:pPr marL="457200" lvl="1" indent="0">
              <a:buNone/>
            </a:pPr>
            <a:r>
              <a:rPr lang="en-US" sz="2000" dirty="0"/>
              <a:t>Create a corpus of with ALL reviews for a business and predict on that</a:t>
            </a:r>
          </a:p>
          <a:p>
            <a:r>
              <a:rPr lang="en-US" sz="2400" dirty="0"/>
              <a:t>Try models with more cuisines </a:t>
            </a:r>
          </a:p>
          <a:p>
            <a:r>
              <a:rPr lang="en-US" sz="2400" dirty="0"/>
              <a:t>Refresh dataset (new set released)</a:t>
            </a:r>
          </a:p>
          <a:p>
            <a:r>
              <a:rPr lang="en-US" sz="2400" dirty="0"/>
              <a:t>Go eat at some new places!</a:t>
            </a:r>
          </a:p>
        </p:txBody>
      </p:sp>
    </p:spTree>
    <p:extLst>
      <p:ext uri="{BB962C8B-B14F-4D97-AF65-F5344CB8AC3E}">
        <p14:creationId xmlns:p14="http://schemas.microsoft.com/office/powerpoint/2010/main" val="3018184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6808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D03951-E96E-9B40-B4FC-68A6DDA75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04" y="446259"/>
            <a:ext cx="2447205" cy="6944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EE18DD-E7B7-744F-AF28-3AFA6B6CA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04" y="2195462"/>
            <a:ext cx="3316702" cy="574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A8E19A-1790-5B47-8C06-12282948F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504" y="1293764"/>
            <a:ext cx="3316702" cy="746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1D26CA-9E53-BE4E-A7DA-38B9A323B4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7037" y="1335701"/>
            <a:ext cx="2688690" cy="853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8E485B-DBDA-A44E-B71D-BFF3C7DFFF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7037" y="446258"/>
            <a:ext cx="2471046" cy="6944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DCF93-0EE5-0D4B-9BB1-0FC8E5F4F6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6376" y="2628939"/>
            <a:ext cx="5359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7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704607D-6984-42AE-98AE-32878ABC1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681BD4-29E8-42EB-A036-4B736554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DF508882-3202-472C-859A-6958C8063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10DB98C-C0DA-4723-A07F-94BF583B0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895460A-0DAD-4312-8933-9A61EE206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6DFCD1B-E3DA-4548-9654-EB0C26A92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B278135C-8818-4FA4-B559-A0536AF9B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172E4B9-60B9-43D3-BF7D-7CE0D7698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A1E06C3D-DA4D-4029-B7D5-57B1C4097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0188EF6-994F-4DE3-91BE-BC2A4793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A138087-4080-4740-868D-088CBE3B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CD83105D-723C-4AAB-9B93-D34B4C1C0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BE1A434-9CE6-4221-BE16-8F3C73E6D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9EC94F13-2130-4421-942E-30C60C553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E75D220F-FE78-492C-B056-106090FF2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5E11C14-9130-4E6B-9EFA-31A50461F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B719699D-0619-4CD4-8D13-0BEC8B03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639E8FE-D102-46B9-BD18-80D399F48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36A4CDB9-C126-4160-9076-39FF567D6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D965B9A-2117-4173-A824-422E9C367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821F589-F762-46F8-BF33-9F4B1BFA2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31807C2-EFF8-429D-865C-EE25CFD63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4162B7-77C4-47A0-BDA7-5B6423C9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Isosceles Triangle 39">
              <a:extLst>
                <a:ext uri="{FF2B5EF4-FFF2-40B4-BE49-F238E27FC236}">
                  <a16:creationId xmlns:a16="http://schemas.microsoft.com/office/drawing/2014/main" id="{CCD221F1-5DF9-4A43-94E1-578824796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138787F-7DD3-4830-BF3D-5CF24D95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F53EF5-A58C-B54B-BF0C-0EA4C4DD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6" y="2115026"/>
            <a:ext cx="3654569" cy="1537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What’s for dinner?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15087-063F-B443-ADDF-153AAB13F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01" y="4084071"/>
            <a:ext cx="3654568" cy="102612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2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Commence the endless search through restaurant reviews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26C6C4-1148-6745-84E4-F5F08416D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26" y="5076943"/>
            <a:ext cx="3662281" cy="10660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D1A0D6-D948-5944-9FEC-D132BA1D0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004" y="5079289"/>
            <a:ext cx="3390007" cy="109946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49EEBED-C8AA-114F-BDC8-4C2047D1B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6077" y="2151341"/>
            <a:ext cx="4127500" cy="10414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23BA787-12CB-0A44-BECB-1CF9545829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406" y="2136966"/>
            <a:ext cx="2374900" cy="1079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B57DD78-B8CB-2949-B7E0-94CACE254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9424" y="581491"/>
            <a:ext cx="3149600" cy="101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FFD1368-5709-B546-B4B8-B576D25621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1981" y="3577032"/>
            <a:ext cx="2286000" cy="1066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72EB6D0-378E-CF47-A01D-8A27BA1214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7744" y="578102"/>
            <a:ext cx="3297503" cy="101938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7E6BE80-A540-5C47-AC6A-C6A885F2A8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4847" y="3537915"/>
            <a:ext cx="40259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8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FFFF"/>
                </a:solidFill>
              </a:rPr>
              <a:t>My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Given: Yelp restaurant review data;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</a:rPr>
              <a:t>Can I find a Vegan/Vegetarian friendly dining option?</a:t>
            </a:r>
          </a:p>
        </p:txBody>
      </p:sp>
    </p:spTree>
    <p:extLst>
      <p:ext uri="{BB962C8B-B14F-4D97-AF65-F5344CB8AC3E}">
        <p14:creationId xmlns:p14="http://schemas.microsoft.com/office/powerpoint/2010/main" val="426353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7811" y="2561962"/>
            <a:ext cx="1444647" cy="966733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Yelp Challenge Data Set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DB Access to 5 million reviews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Extracted ~1 Million reviews for project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5 cuisines (US only)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Tag – Vegan/Vegetarian reviews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000"/>
                </a:solidFill>
              </a:rPr>
              <a:t>         About 20% of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95D5D-72B2-DB42-84B7-CA4D7201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946" y="2410182"/>
            <a:ext cx="1825570" cy="18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9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736910-FE92-C247-B2DD-11D52A596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9"/>
          <a:stretch/>
        </p:blipFill>
        <p:spPr>
          <a:xfrm>
            <a:off x="588443" y="1552677"/>
            <a:ext cx="11017086" cy="53053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9029BF-7C98-4449-A276-BDD3F7ADF0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64"/>
          <a:stretch/>
        </p:blipFill>
        <p:spPr>
          <a:xfrm>
            <a:off x="0" y="-157163"/>
            <a:ext cx="12192000" cy="2509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40BE28-CCEC-E14B-8587-DB1A066FC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524" y="642574"/>
            <a:ext cx="5239215" cy="910103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Data </a:t>
            </a:r>
            <a:r>
              <a:rPr lang="en-US" sz="4800" b="1" dirty="0">
                <a:solidFill>
                  <a:srgbClr val="FFFFFF"/>
                </a:solidFill>
              </a:rPr>
              <a:t>Distributions</a:t>
            </a:r>
            <a:endParaRPr lang="en-US" sz="48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E021ED-DE86-B94E-ABE0-1B1282FB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5054" y="2221807"/>
            <a:ext cx="4398361" cy="476787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Veggie Friendly by Cuisine</a:t>
            </a:r>
          </a:p>
          <a:p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2222" y="992459"/>
            <a:ext cx="2612189" cy="84755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FFFF"/>
                </a:solidFill>
              </a:rPr>
              <a:t>Models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3CBDB3-1194-4DE4-A1B6-461A15C0A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082328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832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C7F38F-7B6E-D448-8468-31174119FE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12" r="9590"/>
          <a:stretch/>
        </p:blipFill>
        <p:spPr>
          <a:xfrm>
            <a:off x="4698745" y="0"/>
            <a:ext cx="687158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3B9D56-065E-9A4C-B7EF-F78EFF4AEE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64"/>
          <a:stretch/>
        </p:blipFill>
        <p:spPr>
          <a:xfrm>
            <a:off x="99116" y="352424"/>
            <a:ext cx="4764983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Naïve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036683" cy="1017163"/>
          </a:xfrm>
        </p:spPr>
        <p:txBody>
          <a:bodyPr/>
          <a:lstStyle/>
          <a:p>
            <a:r>
              <a:rPr lang="en-US" dirty="0"/>
              <a:t>Recall 61%</a:t>
            </a:r>
          </a:p>
          <a:p>
            <a:r>
              <a:rPr lang="en-US" dirty="0"/>
              <a:t>F1 – 0.62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460794B-74D5-C04E-B1D2-0481A639BB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695" b="3195"/>
          <a:stretch/>
        </p:blipFill>
        <p:spPr>
          <a:xfrm>
            <a:off x="11151" y="2977725"/>
            <a:ext cx="4076700" cy="354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55%</a:t>
            </a:r>
          </a:p>
          <a:p>
            <a:r>
              <a:rPr lang="en-US" dirty="0"/>
              <a:t>F1 – 0.71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4243E-D863-D94A-B2F9-2575BBBDCD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9" t="924" r="9205"/>
          <a:stretch/>
        </p:blipFill>
        <p:spPr>
          <a:xfrm>
            <a:off x="4595431" y="63374"/>
            <a:ext cx="7002227" cy="6794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F37E1A-688E-D84D-A62F-591469A932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64"/>
          <a:stretch/>
        </p:blipFill>
        <p:spPr>
          <a:xfrm>
            <a:off x="95558" y="353974"/>
            <a:ext cx="4764983" cy="13255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B8BACA5-FF63-F245-A355-2CD6EFFE6C30}"/>
              </a:ext>
            </a:extLst>
          </p:cNvPr>
          <p:cNvSpPr txBox="1">
            <a:spLocks/>
          </p:cNvSpPr>
          <p:nvPr/>
        </p:nvSpPr>
        <p:spPr>
          <a:xfrm>
            <a:off x="584200" y="542925"/>
            <a:ext cx="3848100" cy="955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Random Forest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205865-BF87-F04C-A3DE-3B948B7348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96" t="2778" r="24718" b="4201"/>
          <a:stretch/>
        </p:blipFill>
        <p:spPr>
          <a:xfrm>
            <a:off x="374961" y="3079930"/>
            <a:ext cx="3768381" cy="340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501" y="3114395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False Positive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3230749"/>
            <a:ext cx="5600447" cy="2532742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Reviews NOT tagged 'Veggie Friendly’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but PREDICTED that they are.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b="1" dirty="0">
                <a:solidFill>
                  <a:srgbClr val="000000"/>
                </a:solidFill>
              </a:rPr>
              <a:t>Able to find untagged places as Veggie-Friendly.</a:t>
            </a:r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A41C6CC-3C25-7244-A852-A1542DAC6EEE}"/>
              </a:ext>
            </a:extLst>
          </p:cNvPr>
          <p:cNvSpPr txBox="1">
            <a:spLocks/>
          </p:cNvSpPr>
          <p:nvPr/>
        </p:nvSpPr>
        <p:spPr>
          <a:xfrm>
            <a:off x="4169272" y="890671"/>
            <a:ext cx="3853152" cy="10766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False Positives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8C888ED-B054-394A-BE40-187B4A4DB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696" y="3045727"/>
            <a:ext cx="60198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63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1174</TotalTime>
  <Words>337</Words>
  <Application>Microsoft Macintosh PowerPoint</Application>
  <PresentationFormat>Widescreen</PresentationFormat>
  <Paragraphs>57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VeCan or VeCan’t</vt:lpstr>
      <vt:lpstr>What’s for dinner?</vt:lpstr>
      <vt:lpstr>My Challenge</vt:lpstr>
      <vt:lpstr>Data</vt:lpstr>
      <vt:lpstr>Data Distributions</vt:lpstr>
      <vt:lpstr>Models</vt:lpstr>
      <vt:lpstr>Naïve Bayes</vt:lpstr>
      <vt:lpstr>PowerPoint Presentation</vt:lpstr>
      <vt:lpstr>False Positive</vt:lpstr>
      <vt:lpstr>False Negatives</vt:lpstr>
      <vt:lpstr>Future Directions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Dine with me?</dc:title>
  <dc:creator>N Reyna</dc:creator>
  <cp:lastModifiedBy>N Reyna</cp:lastModifiedBy>
  <cp:revision>51</cp:revision>
  <dcterms:created xsi:type="dcterms:W3CDTF">2018-08-10T15:50:27Z</dcterms:created>
  <dcterms:modified xsi:type="dcterms:W3CDTF">2018-08-16T16:15:54Z</dcterms:modified>
</cp:coreProperties>
</file>

<file path=docProps/thumbnail.jpeg>
</file>